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8" r:id="rId16"/>
    <p:sldId id="279" r:id="rId17"/>
    <p:sldId id="281" r:id="rId18"/>
    <p:sldId id="269" r:id="rId19"/>
    <p:sldId id="271" r:id="rId20"/>
    <p:sldId id="276" r:id="rId21"/>
    <p:sldId id="277" r:id="rId22"/>
    <p:sldId id="280" r:id="rId23"/>
    <p:sldId id="273" r:id="rId24"/>
    <p:sldId id="274" r:id="rId25"/>
    <p:sldId id="275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CRONOGRAMA DE FORMAÇÃO NA ESCOLA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 custScaleY="1910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7A7E16-49F8-4B03-AF99-58124B87823C}" type="presOf" srcId="{E503DA5F-A93D-4B1A-A327-5FDDDBAE685B}" destId="{84B08B61-7208-4C5F-AB8C-F1674E075220}" srcOrd="0" destOrd="0" presId="urn:microsoft.com/office/officeart/2005/8/layout/vList2"/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425DA851-148C-4DA2-A3DB-CB8ACD98AB8B}" type="presOf" srcId="{9F483DA5-59EA-4BAE-80A0-482E6BC310AF}" destId="{A220EAF7-980E-4594-8B6B-7FEE9DC921BA}" srcOrd="0" destOrd="0" presId="urn:microsoft.com/office/officeart/2005/8/layout/vList2"/>
    <dgm:cxn modelId="{58C5952D-C083-443E-BDAF-F4E630B2D11C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08B61-7208-4C5F-AB8C-F1674E075220}">
      <dsp:nvSpPr>
        <dsp:cNvPr id="0" name=""/>
        <dsp:cNvSpPr/>
      </dsp:nvSpPr>
      <dsp:spPr>
        <a:xfrm>
          <a:off x="0" y="104738"/>
          <a:ext cx="5472608" cy="8706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CRONOGRAMA DE FORMAÇÃO NA ESCOLA</a:t>
          </a:r>
          <a:endParaRPr lang="pt-BR" sz="1900" b="1" kern="1200" dirty="0"/>
        </a:p>
      </dsp:txBody>
      <dsp:txXfrm>
        <a:off x="42501" y="147239"/>
        <a:ext cx="5387606" cy="785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242887"/>
            <a:ext cx="8201025" cy="63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 explicativo em seta para a esquerda 17"/>
          <p:cNvSpPr/>
          <p:nvPr/>
        </p:nvSpPr>
        <p:spPr>
          <a:xfrm>
            <a:off x="4957765" y="867206"/>
            <a:ext cx="6958010" cy="5847483"/>
          </a:xfrm>
          <a:prstGeom prst="leftArrowCallout">
            <a:avLst>
              <a:gd name="adj1" fmla="val 4677"/>
              <a:gd name="adj2" fmla="val 5475"/>
              <a:gd name="adj3" fmla="val 3743"/>
              <a:gd name="adj4" fmla="val 90723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981942"/>
            <a:ext cx="4529138" cy="551410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1" y="1085848"/>
            <a:ext cx="5843587" cy="5410201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1184089" y="138802"/>
            <a:ext cx="9404723" cy="700265"/>
          </a:xfrm>
        </p:spPr>
        <p:txBody>
          <a:bodyPr/>
          <a:lstStyle/>
          <a:p>
            <a:pPr algn="ctr"/>
            <a:r>
              <a:rPr lang="pt-BR" b="1" dirty="0" smtClean="0"/>
              <a:t>APRESENTAÇÃO DA ÁREA</a:t>
            </a:r>
            <a:endParaRPr lang="pt-BR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3729038" y="6215063"/>
            <a:ext cx="108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4814888" y="3790947"/>
            <a:ext cx="0" cy="2424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endCxn id="18" idx="1"/>
          </p:cNvCxnSpPr>
          <p:nvPr/>
        </p:nvCxnSpPr>
        <p:spPr>
          <a:xfrm>
            <a:off x="4814888" y="3790947"/>
            <a:ext cx="1428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383215" y="842964"/>
            <a:ext cx="5627077" cy="4924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esquerda e para cima 5"/>
          <p:cNvSpPr/>
          <p:nvPr/>
        </p:nvSpPr>
        <p:spPr>
          <a:xfrm>
            <a:off x="5995988" y="5767754"/>
            <a:ext cx="3394197" cy="815210"/>
          </a:xfrm>
          <a:prstGeom prst="leftUpArrow">
            <a:avLst>
              <a:gd name="adj1" fmla="val 21226"/>
              <a:gd name="adj2" fmla="val 25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842964"/>
            <a:ext cx="5553075" cy="55867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25414"/>
            <a:ext cx="5152292" cy="4435995"/>
          </a:xfrm>
          <a:prstGeom prst="rect">
            <a:avLst/>
          </a:prstGeom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1293626" y="182265"/>
            <a:ext cx="9404723" cy="519474"/>
          </a:xfrm>
        </p:spPr>
        <p:txBody>
          <a:bodyPr/>
          <a:lstStyle/>
          <a:p>
            <a:r>
              <a:rPr lang="pt-BR" sz="3200" b="1" dirty="0" smtClean="0"/>
              <a:t>APRESENTAÇÃO DA ÁREA POR SEGUIMENTO 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281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em seta para a esquerda 5"/>
          <p:cNvSpPr/>
          <p:nvPr/>
        </p:nvSpPr>
        <p:spPr>
          <a:xfrm>
            <a:off x="6509116" y="980938"/>
            <a:ext cx="5222818" cy="5701216"/>
          </a:xfrm>
          <a:prstGeom prst="leftArrowCallout">
            <a:avLst>
              <a:gd name="adj1" fmla="val 4783"/>
              <a:gd name="adj2" fmla="val 6588"/>
              <a:gd name="adj3" fmla="val 7672"/>
              <a:gd name="adj4" fmla="val 8583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APRESENTAÇÃO POR COMPONENTE CURRICULAR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7335593" y="1152982"/>
            <a:ext cx="4396341" cy="5529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APRESENTAÇÃO GERAL DA ÁREA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pt-BR" sz="1800" b="1" dirty="0" smtClean="0">
                <a:solidFill>
                  <a:schemeClr val="bg1"/>
                </a:solidFill>
              </a:rPr>
              <a:t>CAMPOS DE ATUAÇÃO (</a:t>
            </a:r>
            <a:r>
              <a:rPr lang="pt-BR" sz="1800" b="1" dirty="0" err="1" smtClean="0">
                <a:solidFill>
                  <a:schemeClr val="bg1"/>
                </a:solidFill>
              </a:rPr>
              <a:t>Ex</a:t>
            </a:r>
            <a:r>
              <a:rPr lang="pt-BR" sz="1800" b="1" dirty="0" smtClean="0">
                <a:solidFill>
                  <a:schemeClr val="bg1"/>
                </a:solidFill>
              </a:rPr>
              <a:t>; Ling. </a:t>
            </a:r>
            <a:r>
              <a:rPr lang="pt-BR" sz="1800" b="1" dirty="0" err="1" smtClean="0">
                <a:solidFill>
                  <a:schemeClr val="bg1"/>
                </a:solidFill>
              </a:rPr>
              <a:t>Port</a:t>
            </a:r>
            <a:r>
              <a:rPr lang="pt-BR" sz="1800" b="1" dirty="0" smtClean="0">
                <a:solidFill>
                  <a:schemeClr val="bg1"/>
                </a:solidFill>
              </a:rPr>
              <a:t>)</a:t>
            </a:r>
            <a:endParaRPr lang="pt-BR" sz="1800" b="1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da vida cotidiana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artístico-literárias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político-cidadãs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investigativas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culturais das tecnologias de informação e comunicação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chemeClr val="bg1"/>
                </a:solidFill>
              </a:rPr>
              <a:t>Práticas do mundo do trabalho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OBJETIVOS GERAIS DO COMPONENTE LÍNGUA PORTUGUESA NA EDUCAÇÃO BÁSICA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1" y="1565031"/>
            <a:ext cx="5877781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240" y="241702"/>
            <a:ext cx="9404723" cy="760620"/>
          </a:xfrm>
        </p:spPr>
        <p:txBody>
          <a:bodyPr/>
          <a:lstStyle/>
          <a:p>
            <a:pPr algn="ctr"/>
            <a:r>
              <a:rPr lang="pt-BR" sz="2800" b="1" dirty="0" smtClean="0"/>
              <a:t>OBJETIVOS POR CAMPO DE ATUAÇÃO, SEGUIMENTO E ANO DE ENSINO - Fundamental</a:t>
            </a:r>
            <a:endParaRPr lang="pt-BR" sz="28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771462" y="1242463"/>
            <a:ext cx="10656277" cy="5252304"/>
            <a:chOff x="773723" y="1248508"/>
            <a:chExt cx="10656277" cy="525230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723" y="1248508"/>
              <a:ext cx="10656277" cy="525230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3088" y="2355971"/>
              <a:ext cx="6567974" cy="3921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240" y="241702"/>
            <a:ext cx="9404723" cy="760620"/>
          </a:xfrm>
        </p:spPr>
        <p:txBody>
          <a:bodyPr/>
          <a:lstStyle/>
          <a:p>
            <a:pPr algn="ctr"/>
            <a:r>
              <a:rPr lang="pt-BR" sz="2800" b="1" dirty="0" smtClean="0"/>
              <a:t>OBJETIVOS POR CAMPO DE ATUAÇÃO, SEGUIMENTO E ANO DE ENSINO - Médio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2" y="1125414"/>
            <a:ext cx="11131061" cy="5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77" y="298940"/>
            <a:ext cx="6646985" cy="63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2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8" y="423862"/>
            <a:ext cx="9847384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0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46" y="298939"/>
            <a:ext cx="6523892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62" y="234864"/>
            <a:ext cx="7280029" cy="6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323" y="439615"/>
            <a:ext cx="10050833" cy="668215"/>
          </a:xfrm>
        </p:spPr>
        <p:txBody>
          <a:bodyPr/>
          <a:lstStyle/>
          <a:p>
            <a:pPr algn="ctr"/>
            <a:r>
              <a:rPr lang="pt-BR" b="1" dirty="0" smtClean="0"/>
              <a:t>FICHA DE CADASTRO INDIVIDUAL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107831"/>
            <a:ext cx="11377246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7445"/>
          </a:xfrm>
        </p:spPr>
        <p:txBody>
          <a:bodyPr/>
          <a:lstStyle/>
          <a:p>
            <a:pPr algn="ctr"/>
            <a:r>
              <a:rPr lang="pt-BR" b="1" dirty="0" smtClean="0"/>
              <a:t>SUGESTÕES DE ACESSO</a:t>
            </a:r>
            <a:endParaRPr lang="pt-BR" b="1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743075"/>
            <a:ext cx="5168902" cy="4757738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7950" y="1743075"/>
            <a:ext cx="5172077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323" y="439615"/>
            <a:ext cx="10050833" cy="668215"/>
          </a:xfrm>
        </p:spPr>
        <p:txBody>
          <a:bodyPr/>
          <a:lstStyle/>
          <a:p>
            <a:pPr algn="ctr"/>
            <a:r>
              <a:rPr lang="pt-BR" sz="3600" b="1" dirty="0" smtClean="0"/>
              <a:t>FICHA DE CADASTRO DE ORGANIZAÇÃO</a:t>
            </a:r>
            <a:endParaRPr lang="pt-BR" sz="3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1107831"/>
            <a:ext cx="11377246" cy="53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323" y="439615"/>
            <a:ext cx="10050833" cy="668215"/>
          </a:xfrm>
        </p:spPr>
        <p:txBody>
          <a:bodyPr/>
          <a:lstStyle/>
          <a:p>
            <a:pPr algn="ctr"/>
            <a:r>
              <a:rPr lang="pt-BR" b="1" dirty="0" smtClean="0"/>
              <a:t>FICHA DE CADASTRO ESCOLA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1128712"/>
            <a:ext cx="11271739" cy="52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92" y="433387"/>
            <a:ext cx="6928339" cy="58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40" y="268509"/>
            <a:ext cx="8517146" cy="6396060"/>
          </a:xfrm>
          <a:prstGeom prst="rect">
            <a:avLst/>
          </a:prstGeom>
        </p:spPr>
      </p:pic>
      <p:sp>
        <p:nvSpPr>
          <p:cNvPr id="5" name="Colchete esquerdo 4"/>
          <p:cNvSpPr/>
          <p:nvPr/>
        </p:nvSpPr>
        <p:spPr>
          <a:xfrm>
            <a:off x="4721829" y="3094892"/>
            <a:ext cx="123093" cy="3270739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95" y="121447"/>
            <a:ext cx="7480296" cy="6481216"/>
          </a:xfrm>
          <a:prstGeom prst="rect">
            <a:avLst/>
          </a:prstGeom>
        </p:spPr>
      </p:pic>
      <p:sp>
        <p:nvSpPr>
          <p:cNvPr id="4" name="Colchete esquerdo 3"/>
          <p:cNvSpPr/>
          <p:nvPr/>
        </p:nvSpPr>
        <p:spPr>
          <a:xfrm>
            <a:off x="5018650" y="1776046"/>
            <a:ext cx="45719" cy="4765431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764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98939"/>
            <a:ext cx="8391525" cy="6330462"/>
          </a:xfrm>
          <a:prstGeom prst="rect">
            <a:avLst/>
          </a:prstGeom>
        </p:spPr>
      </p:pic>
      <p:sp>
        <p:nvSpPr>
          <p:cNvPr id="4" name="Colchete esquerdo 3"/>
          <p:cNvSpPr/>
          <p:nvPr/>
        </p:nvSpPr>
        <p:spPr>
          <a:xfrm>
            <a:off x="4871634" y="3622431"/>
            <a:ext cx="69643" cy="279595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06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angulado 4"/>
          <p:cNvCxnSpPr/>
          <p:nvPr/>
        </p:nvCxnSpPr>
        <p:spPr>
          <a:xfrm flipV="1">
            <a:off x="3042745" y="4966138"/>
            <a:ext cx="1450427" cy="7567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671512"/>
            <a:ext cx="9991725" cy="5514975"/>
          </a:xfrm>
          <a:prstGeom prst="rect">
            <a:avLst/>
          </a:prstGeom>
        </p:spPr>
      </p:pic>
      <p:cxnSp>
        <p:nvCxnSpPr>
          <p:cNvPr id="8" name="Conector angulado 7"/>
          <p:cNvCxnSpPr/>
          <p:nvPr/>
        </p:nvCxnSpPr>
        <p:spPr>
          <a:xfrm flipV="1">
            <a:off x="3168870" y="4966138"/>
            <a:ext cx="1387365" cy="75674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lchete esquerdo 9"/>
          <p:cNvSpPr/>
          <p:nvPr/>
        </p:nvSpPr>
        <p:spPr>
          <a:xfrm>
            <a:off x="4556235" y="3988676"/>
            <a:ext cx="126124" cy="1954924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3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604837"/>
            <a:ext cx="9953625" cy="5648325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 flipV="1">
            <a:off x="10219765" y="5916706"/>
            <a:ext cx="336176" cy="1344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56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0" y="605118"/>
            <a:ext cx="10671542" cy="57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5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414337"/>
            <a:ext cx="10925175" cy="6029325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H="1" flipV="1">
            <a:off x="7637929" y="6091518"/>
            <a:ext cx="376518" cy="147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8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471488"/>
            <a:ext cx="8212963" cy="61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552450"/>
            <a:ext cx="10744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4" y="461962"/>
            <a:ext cx="1062317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7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481012"/>
            <a:ext cx="113633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3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31" y="712694"/>
            <a:ext cx="11258050" cy="55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20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3" y="645459"/>
            <a:ext cx="11276345" cy="5593976"/>
          </a:xfrm>
          <a:prstGeom prst="rect">
            <a:avLst/>
          </a:prstGeom>
        </p:spPr>
      </p:pic>
      <p:sp>
        <p:nvSpPr>
          <p:cNvPr id="4" name="Seta para cima 3"/>
          <p:cNvSpPr/>
          <p:nvPr/>
        </p:nvSpPr>
        <p:spPr>
          <a:xfrm>
            <a:off x="11376211" y="981636"/>
            <a:ext cx="268942" cy="5647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933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7" y="366712"/>
            <a:ext cx="10703858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2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280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8" y="708127"/>
            <a:ext cx="11080375" cy="54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575702"/>
            <a:ext cx="11168342" cy="58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4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48" y="484094"/>
            <a:ext cx="11165511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314325"/>
            <a:ext cx="6015037" cy="6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7" y="551329"/>
            <a:ext cx="11193510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73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8" y="497540"/>
            <a:ext cx="11268184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50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1" y="564776"/>
            <a:ext cx="11201400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3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7" y="551329"/>
            <a:ext cx="11193510" cy="56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4" y="443753"/>
            <a:ext cx="1016597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2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53" y="456843"/>
            <a:ext cx="6979023" cy="60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8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338137"/>
            <a:ext cx="5648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59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59" y="431326"/>
            <a:ext cx="5593976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31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25" y="606571"/>
            <a:ext cx="4846551" cy="61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27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21" y="842962"/>
            <a:ext cx="9125997" cy="58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7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404812"/>
            <a:ext cx="8845061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4" y="719698"/>
            <a:ext cx="6347011" cy="58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55" y="684959"/>
            <a:ext cx="76295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63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271" y="618655"/>
            <a:ext cx="5970494" cy="60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37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423862"/>
            <a:ext cx="745807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3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84094"/>
            <a:ext cx="6535271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6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25" y="513800"/>
            <a:ext cx="9311570" cy="58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775520" y="188640"/>
          <a:ext cx="547260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775517" y="1397000"/>
          <a:ext cx="518457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654"/>
                <a:gridCol w="740654"/>
                <a:gridCol w="740654"/>
                <a:gridCol w="740654"/>
                <a:gridCol w="740654"/>
                <a:gridCol w="740654"/>
                <a:gridCol w="740654"/>
              </a:tblGrid>
              <a:tr h="331433">
                <a:tc gridSpan="7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OUTUBRO 2015</a:t>
                      </a:r>
                      <a:endParaRPr lang="pt-B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14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16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17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24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</a:t>
                      </a:r>
                      <a:endParaRPr lang="pt-BR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</a:t>
                      </a:r>
                      <a:endParaRPr lang="pt-BR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</a:t>
                      </a:r>
                      <a:endParaRPr lang="pt-BR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29</a:t>
                      </a:r>
                      <a:endParaRPr lang="pt-BR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</a:t>
                      </a:r>
                      <a:endParaRPr lang="pt-BR" b="1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31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1800917" y="4109040"/>
          <a:ext cx="518457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654"/>
                <a:gridCol w="740654"/>
                <a:gridCol w="740654"/>
                <a:gridCol w="740654"/>
                <a:gridCol w="740654"/>
                <a:gridCol w="740654"/>
                <a:gridCol w="740654"/>
              </a:tblGrid>
              <a:tr h="331433">
                <a:tc gridSpan="7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NOVEMBRO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1" dirty="0" smtClean="0"/>
                        <a:t>2015</a:t>
                      </a:r>
                      <a:endParaRPr lang="pt-B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</a:t>
                      </a:r>
                      <a:endParaRPr lang="pt-BR" b="1" dirty="0"/>
                    </a:p>
                  </a:txBody>
                  <a:tcPr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</a:t>
                      </a:r>
                      <a:endParaRPr lang="pt-BR" b="1" dirty="0"/>
                    </a:p>
                  </a:txBody>
                  <a:tcPr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</a:t>
                      </a:r>
                      <a:endParaRPr lang="pt-BR" b="1" dirty="0"/>
                    </a:p>
                  </a:txBody>
                  <a:tcPr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</a:t>
                      </a:r>
                      <a:endParaRPr lang="pt-BR" b="1" dirty="0"/>
                    </a:p>
                  </a:txBody>
                  <a:tcPr anchor="ctr"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14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16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17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24</a:t>
                      </a:r>
                      <a:endParaRPr lang="pt-BR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</a:t>
                      </a:r>
                      <a:endParaRPr lang="pt-BR" b="1" dirty="0"/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</a:t>
                      </a:r>
                      <a:endParaRPr lang="pt-BR" b="1" dirty="0"/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</a:t>
                      </a:r>
                      <a:endParaRPr lang="pt-BR" b="1" dirty="0"/>
                    </a:p>
                  </a:txBody>
                  <a:tcPr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</a:t>
                      </a:r>
                      <a:endParaRPr lang="pt-BR" b="1" dirty="0"/>
                    </a:p>
                  </a:txBody>
                  <a:tcPr anchor="ctr"/>
                </a:tc>
              </a:tr>
              <a:tr h="33143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29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7248127" y="3669288"/>
            <a:ext cx="360040" cy="288032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08168" y="3644027"/>
            <a:ext cx="295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FORMAÇÃO DE FORMADORES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248127" y="4635296"/>
            <a:ext cx="360040" cy="288032"/>
          </a:xfrm>
          <a:prstGeom prst="rect">
            <a:avLst/>
          </a:prstGeom>
          <a:solidFill>
            <a:srgbClr val="FFA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08168" y="4482709"/>
            <a:ext cx="295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ORIENTAÇÕES PARA ORIENTADOR DE ESTUDO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248128" y="5279052"/>
            <a:ext cx="36004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08169" y="5046276"/>
            <a:ext cx="295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FORMAÇÃO NA ESCOLA E PREENCHIMENTO DA FICHA DE CONTRIBUIÇÕES - BNCC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269335" y="6088841"/>
            <a:ext cx="360040" cy="288032"/>
          </a:xfrm>
          <a:prstGeom prst="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629376" y="5856065"/>
            <a:ext cx="295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</a:rPr>
              <a:t>DIGITAÇÃO DAS CONTRIBUIÇÕES DA ESCOLA NO PORTAL DA INTERNET</a:t>
            </a:r>
            <a:endParaRPr lang="pt-BR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3" y="1183341"/>
            <a:ext cx="8767483" cy="46795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2553" y="1286436"/>
            <a:ext cx="8444753" cy="1400530"/>
          </a:xfrm>
        </p:spPr>
        <p:txBody>
          <a:bodyPr/>
          <a:lstStyle/>
          <a:p>
            <a:r>
              <a:rPr lang="pt-BR" i="1" dirty="0" smtClean="0">
                <a:solidFill>
                  <a:srgbClr val="FF0000"/>
                </a:solidFill>
                <a:latin typeface="Chopin Script" panose="02000505020000020002" pitchFamily="2" charset="0"/>
              </a:rPr>
              <a:t>(...) há </a:t>
            </a:r>
            <a:r>
              <a:rPr lang="pt-BR" i="1" dirty="0">
                <a:solidFill>
                  <a:srgbClr val="FF0000"/>
                </a:solidFill>
                <a:latin typeface="Chopin Script" panose="02000505020000020002" pitchFamily="2" charset="0"/>
              </a:rPr>
              <a:t>que se cuidar do </a:t>
            </a:r>
            <a:r>
              <a:rPr lang="pt-BR" i="1" dirty="0" smtClean="0">
                <a:solidFill>
                  <a:srgbClr val="FF0000"/>
                </a:solidFill>
                <a:latin typeface="Chopin Script" panose="02000505020000020002" pitchFamily="2" charset="0"/>
              </a:rPr>
              <a:t>broto pra </a:t>
            </a:r>
            <a:r>
              <a:rPr lang="pt-BR" i="1" dirty="0">
                <a:solidFill>
                  <a:srgbClr val="FF0000"/>
                </a:solidFill>
                <a:latin typeface="Chopin Script" panose="02000505020000020002" pitchFamily="2" charset="0"/>
              </a:rPr>
              <a:t>que a vida nos </a:t>
            </a:r>
            <a:r>
              <a:rPr lang="pt-BR" i="1" dirty="0" smtClean="0">
                <a:solidFill>
                  <a:srgbClr val="FF0000"/>
                </a:solidFill>
                <a:latin typeface="Chopin Script" panose="02000505020000020002" pitchFamily="2" charset="0"/>
              </a:rPr>
              <a:t>dê flor (...)</a:t>
            </a:r>
            <a:endParaRPr lang="pt-BR" i="1" dirty="0">
              <a:solidFill>
                <a:srgbClr val="FF0000"/>
              </a:solidFill>
              <a:latin typeface="Chopin Script" panose="02000505020000020002" pitchFamily="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720852" y="5862919"/>
            <a:ext cx="4903694" cy="666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i="1" dirty="0" smtClean="0">
                <a:solidFill>
                  <a:srgbClr val="FF0000"/>
                </a:solidFill>
                <a:latin typeface="Chopin Script" panose="02000505020000020002" pitchFamily="2" charset="0"/>
              </a:rPr>
              <a:t>Milton Nascimento</a:t>
            </a:r>
            <a:endParaRPr lang="pt-BR" i="1" dirty="0">
              <a:solidFill>
                <a:srgbClr val="FF0000"/>
              </a:solidFill>
              <a:latin typeface="Chopin Script" panose="0200050502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271461"/>
            <a:ext cx="8215314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9" y="342900"/>
            <a:ext cx="8139112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371474"/>
            <a:ext cx="7929561" cy="60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 explicativo em seta para a direita 8"/>
          <p:cNvSpPr/>
          <p:nvPr/>
        </p:nvSpPr>
        <p:spPr>
          <a:xfrm>
            <a:off x="328613" y="282411"/>
            <a:ext cx="4329112" cy="6318413"/>
          </a:xfrm>
          <a:prstGeom prst="rightArrowCallout">
            <a:avLst>
              <a:gd name="adj1" fmla="val 4228"/>
              <a:gd name="adj2" fmla="val 6643"/>
              <a:gd name="adj3" fmla="val 15312"/>
              <a:gd name="adj4" fmla="val 79340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542925"/>
            <a:ext cx="2943226" cy="58007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6" y="282411"/>
            <a:ext cx="7074510" cy="6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670</TotalTime>
  <Words>229</Words>
  <Application>Microsoft Office PowerPoint</Application>
  <PresentationFormat>Widescreen</PresentationFormat>
  <Paragraphs>102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Gothic</vt:lpstr>
      <vt:lpstr>Chopin Script</vt:lpstr>
      <vt:lpstr>Wingdings</vt:lpstr>
      <vt:lpstr>Wingdings 3</vt:lpstr>
      <vt:lpstr>Íon</vt:lpstr>
      <vt:lpstr>Apresentação do PowerPoint</vt:lpstr>
      <vt:lpstr>SUGESTÕES DE 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DA ÁREA</vt:lpstr>
      <vt:lpstr>APRESENTAÇÃO DA ÁREA POR SEGUIMENTO  </vt:lpstr>
      <vt:lpstr>APRESENTAÇÃO POR COMPONENTE CURRICULAR</vt:lpstr>
      <vt:lpstr>OBJETIVOS POR CAMPO DE ATUAÇÃO, SEGUIMENTO E ANO DE ENSINO - Fundamental</vt:lpstr>
      <vt:lpstr>OBJETIVOS POR CAMPO DE ATUAÇÃO, SEGUIMENTO E ANO DE ENSINO - Médio</vt:lpstr>
      <vt:lpstr>Apresentação do PowerPoint</vt:lpstr>
      <vt:lpstr>Apresentação do PowerPoint</vt:lpstr>
      <vt:lpstr>Apresentação do PowerPoint</vt:lpstr>
      <vt:lpstr>Apresentação do PowerPoint</vt:lpstr>
      <vt:lpstr>FICHA DE CADASTRO INDIVIDUAL</vt:lpstr>
      <vt:lpstr>FICHA DE CADASTRO DE ORGANIZAÇÃO</vt:lpstr>
      <vt:lpstr>FICHA DE CADASTRO ESCOLA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(...) há que se cuidar do broto pra que a vida nos dê flor (...)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</dc:creator>
  <cp:lastModifiedBy>israelasilva israel araujo silva</cp:lastModifiedBy>
  <cp:revision>43</cp:revision>
  <dcterms:created xsi:type="dcterms:W3CDTF">2015-09-28T15:14:02Z</dcterms:created>
  <dcterms:modified xsi:type="dcterms:W3CDTF">2015-10-23T14:13:49Z</dcterms:modified>
</cp:coreProperties>
</file>